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16"/>
  </p:notesMasterIdLst>
  <p:sldIdLst>
    <p:sldId id="256" r:id="rId7"/>
    <p:sldId id="385" r:id="rId8"/>
    <p:sldId id="388" r:id="rId9"/>
    <p:sldId id="387" r:id="rId10"/>
    <p:sldId id="390" r:id="rId11"/>
    <p:sldId id="391" r:id="rId12"/>
    <p:sldId id="404" r:id="rId13"/>
    <p:sldId id="382" r:id="rId14"/>
    <p:sldId id="395" r:id="rId15"/>
  </p:sldIdLst>
  <p:sldSz cx="12192000" cy="6858000"/>
  <p:notesSz cx="6888163" cy="10020300"/>
  <p:custDataLst>
    <p:tags r:id="rId17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ECEF324-E201-03D6-C9AF-B5038EF29CC4}" name="Eerden - Vollebregt D.M. van der (Daniëlle)" initials="EVDvd(" userId="S::D.M.van.der.Eerden@zoetermeer.nl::c470e9e9-bc25-4773-8150-49c7cc4c8cec" providerId="AD"/>
  <p188:author id="{10604149-FF7E-23A7-9E8A-E3139A092A1D}" name="Mischa Buter" initials="MB" userId="S::M.Buter@aef.nl::56bfce75-ebc1-4040-a412-df6531cc6669" providerId="AD"/>
  <p188:author id="{9C0DB461-8FF9-E7EF-4059-61AB7F645894}" name="Reeuwijk - Werkhorst J. van (Janneke)" initials="RWJv(" userId="S::J.van.Reeuwijk@zoetermeer.nl::1d244de3-5832-41df-ae7d-b128213711d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7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ijl, donker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37" autoAdjust="0"/>
    <p:restoredTop sz="70360" autoAdjust="0"/>
  </p:normalViewPr>
  <p:slideViewPr>
    <p:cSldViewPr snapToGrid="0">
      <p:cViewPr varScale="1">
        <p:scale>
          <a:sx n="54" d="100"/>
          <a:sy n="54" d="100"/>
        </p:scale>
        <p:origin x="1550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23C7B0C-8E3E-4843-8602-2C700AFDA974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8817" y="4822269"/>
            <a:ext cx="5510530" cy="3945493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8DEDD9F-24DA-4F88-934B-0A2BAFB1C8E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18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DD9F-24DA-4F88-934B-0A2BAFB1C8EF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9074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Bij Positieve Gezondheid is de afwezigheid van ziekten en beperkingen niet meer het uitgangspunt, maar het vermogen om je aan te passen en je eigen regie te voeren.</a:t>
            </a:r>
            <a:br>
              <a:rPr lang="nl-NL" dirty="0"/>
            </a:b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Het gaat uit van mensen zelf en niet van wat hulpverleners belangrijk vinden: niet invullen voor de ander, maar tot inzicht komen wat voor de ander belangrijk is </a:t>
            </a:r>
            <a:r>
              <a:rPr lang="nl-NL" dirty="0">
                <a:sym typeface="Wingdings" panose="05000000000000000000" pitchFamily="2" charset="2"/>
              </a:rPr>
              <a:t> intrinsieke motivatie</a:t>
            </a:r>
            <a:endParaRPr lang="nl-NL" dirty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Het stimuleert positief denken, wat leidt tot gezondheidswinst: positieve gedachten en optimisme leiden tot afname van stress, minder pijn en positiever gedrag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Het helpt vraagstukken in de samenleving op te lossen: juiste zorg op de juiste plek, waardoor er in de zorg ruimte komt voor mensen die het echt nodig hebben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DD9F-24DA-4F88-934B-0A2BAFB1C8EF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682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Scan de QR code en vul de vragenlijst in. De vragenlijst kan een hulpmiddel zijn. Evenals de dobbelsteen</a:t>
            </a:r>
          </a:p>
          <a:p>
            <a:r>
              <a:rPr lang="nl-NL" dirty="0"/>
              <a:t>N.a.v. de vragenlijst met elkaar in gesprek over hoe je het gesprek aangaat.</a:t>
            </a:r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DD9F-24DA-4F88-934B-0A2BAFB1C8EF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6559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 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DD9F-24DA-4F88-934B-0A2BAFB1C8E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6782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Samen een spinnenweb maken van bollen wol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DD9F-24DA-4F88-934B-0A2BAFB1C8EF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322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/>
              <a:t>Zoetermeer:</a:t>
            </a:r>
          </a:p>
          <a:p>
            <a:endParaRPr lang="nl-NL" sz="1200" dirty="0"/>
          </a:p>
          <a:p>
            <a:pPr marL="514350" indent="-514350">
              <a:buFont typeface="+mj-lt"/>
              <a:buAutoNum type="arabicPeriod"/>
            </a:pPr>
            <a:r>
              <a:rPr lang="nl-NL" sz="1200" dirty="0"/>
              <a:t>positieve gezondheid breder trekken van zorgvraagstuk naar maatschappelijk vraagstuk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200" dirty="0"/>
              <a:t>verbinding leggen tussen verschillende domeinen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200" dirty="0"/>
              <a:t>Wijkgericht werken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200" dirty="0"/>
              <a:t>Onder één noemer en huisstijl, Zoetermeer breed </a:t>
            </a:r>
            <a:r>
              <a:rPr lang="nl-NL" sz="1200" dirty="0">
                <a:sym typeface="Wingdings" panose="05000000000000000000" pitchFamily="2" charset="2"/>
              </a:rPr>
              <a:t> herkenbaarheid</a:t>
            </a:r>
            <a:endParaRPr lang="nl-NL" sz="1200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DD9F-24DA-4F88-934B-0A2BAFB1C8EF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3526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EDD9F-24DA-4F88-934B-0A2BAFB1C8EF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3664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0071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851" y="633413"/>
            <a:ext cx="2664297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ijl 3 Wi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5AFB5209-EFC5-BD40-83C4-BB2EB89C8C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099" y="-491207"/>
            <a:ext cx="9107335" cy="8011195"/>
          </a:xfrm>
          <a:custGeom>
            <a:avLst/>
            <a:gdLst>
              <a:gd name="connsiteX0" fmla="*/ 6241503 w 9107335"/>
              <a:gd name="connsiteY0" fmla="*/ 188 h 8011195"/>
              <a:gd name="connsiteX1" fmla="*/ 7766572 w 9107335"/>
              <a:gd name="connsiteY1" fmla="*/ 259583 h 8011195"/>
              <a:gd name="connsiteX2" fmla="*/ 8947946 w 9107335"/>
              <a:gd name="connsiteY2" fmla="*/ 1182278 h 8011195"/>
              <a:gd name="connsiteX3" fmla="*/ 8952617 w 9107335"/>
              <a:gd name="connsiteY3" fmla="*/ 3213184 h 8011195"/>
              <a:gd name="connsiteX4" fmla="*/ 7624842 w 9107335"/>
              <a:gd name="connsiteY4" fmla="*/ 6146955 h 8011195"/>
              <a:gd name="connsiteX5" fmla="*/ 4972350 w 9107335"/>
              <a:gd name="connsiteY5" fmla="*/ 8007519 h 8011195"/>
              <a:gd name="connsiteX6" fmla="*/ 4855135 w 9107335"/>
              <a:gd name="connsiteY6" fmla="*/ 8011195 h 8011195"/>
              <a:gd name="connsiteX7" fmla="*/ 4731720 w 9107335"/>
              <a:gd name="connsiteY7" fmla="*/ 8011195 h 8011195"/>
              <a:gd name="connsiteX8" fmla="*/ 4624014 w 9107335"/>
              <a:gd name="connsiteY8" fmla="*/ 8008575 h 8011195"/>
              <a:gd name="connsiteX9" fmla="*/ 3198290 w 9107335"/>
              <a:gd name="connsiteY9" fmla="*/ 7673323 h 8011195"/>
              <a:gd name="connsiteX10" fmla="*/ 11193 w 9107335"/>
              <a:gd name="connsiteY10" fmla="*/ 3889076 h 8011195"/>
              <a:gd name="connsiteX11" fmla="*/ 2198813 w 9107335"/>
              <a:gd name="connsiteY11" fmla="*/ 1090200 h 8011195"/>
              <a:gd name="connsiteX12" fmla="*/ 5593364 w 9107335"/>
              <a:gd name="connsiteY12" fmla="*/ 32850 h 8011195"/>
              <a:gd name="connsiteX13" fmla="*/ 6241503 w 9107335"/>
              <a:gd name="connsiteY13" fmla="*/ 188 h 8011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9107335" h="8011195">
                <a:moveTo>
                  <a:pt x="6241503" y="188"/>
                </a:moveTo>
                <a:cubicBezTo>
                  <a:pt x="6850746" y="5342"/>
                  <a:pt x="7347249" y="115903"/>
                  <a:pt x="7766572" y="259583"/>
                </a:cubicBezTo>
                <a:cubicBezTo>
                  <a:pt x="8325668" y="451154"/>
                  <a:pt x="8750271" y="690011"/>
                  <a:pt x="8947946" y="1182278"/>
                </a:cubicBezTo>
                <a:cubicBezTo>
                  <a:pt x="9145621" y="1674544"/>
                  <a:pt x="9173135" y="2385737"/>
                  <a:pt x="8952617" y="3213184"/>
                </a:cubicBezTo>
                <a:cubicBezTo>
                  <a:pt x="8732099" y="4040630"/>
                  <a:pt x="8117932" y="5485093"/>
                  <a:pt x="7624842" y="6146955"/>
                </a:cubicBezTo>
                <a:cubicBezTo>
                  <a:pt x="7028315" y="7035666"/>
                  <a:pt x="6261359" y="7930312"/>
                  <a:pt x="4972350" y="8007519"/>
                </a:cubicBezTo>
                <a:lnTo>
                  <a:pt x="4855135" y="8011195"/>
                </a:lnTo>
                <a:lnTo>
                  <a:pt x="4731720" y="8011195"/>
                </a:lnTo>
                <a:lnTo>
                  <a:pt x="4624014" y="8008575"/>
                </a:lnTo>
                <a:cubicBezTo>
                  <a:pt x="4203265" y="7986911"/>
                  <a:pt x="3731328" y="7882898"/>
                  <a:pt x="3198290" y="7673323"/>
                </a:cubicBezTo>
                <a:cubicBezTo>
                  <a:pt x="1949660" y="7176651"/>
                  <a:pt x="-172570" y="5577222"/>
                  <a:pt x="11193" y="3889076"/>
                </a:cubicBezTo>
                <a:cubicBezTo>
                  <a:pt x="144182" y="2481772"/>
                  <a:pt x="1258297" y="1661327"/>
                  <a:pt x="2198813" y="1090200"/>
                </a:cubicBezTo>
                <a:cubicBezTo>
                  <a:pt x="3139330" y="519073"/>
                  <a:pt x="4675556" y="130385"/>
                  <a:pt x="5593364" y="32850"/>
                </a:cubicBezTo>
                <a:cubicBezTo>
                  <a:pt x="5822814" y="8465"/>
                  <a:pt x="6038422" y="-1529"/>
                  <a:pt x="6241503" y="188"/>
                </a:cubicBezTo>
                <a:close/>
              </a:path>
            </a:pathLst>
          </a:custGeom>
          <a:solidFill>
            <a:srgbClr val="E9466B"/>
          </a:solidFill>
        </p:spPr>
        <p:txBody>
          <a:bodyPr wrap="square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80226B-E6E2-D34E-9BAD-AA71C18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30" y="412630"/>
            <a:ext cx="11424063" cy="656151"/>
          </a:xfrm>
        </p:spPr>
        <p:txBody>
          <a:bodyPr/>
          <a:lstStyle>
            <a:lvl1pPr>
              <a:defRPr sz="3000" b="1" i="0">
                <a:solidFill>
                  <a:srgbClr val="20464B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A466071A-6AB0-C44B-BE8F-F4832657C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30" y="1080656"/>
            <a:ext cx="11424063" cy="368135"/>
          </a:xfrm>
        </p:spPr>
        <p:txBody>
          <a:bodyPr/>
          <a:lstStyle>
            <a:lvl1pPr marL="0" indent="0">
              <a:buNone/>
              <a:defRPr sz="1500" b="0" i="0">
                <a:solidFill>
                  <a:srgbClr val="E9466B"/>
                </a:solidFill>
                <a:latin typeface="Fira Sans Light" panose="020B0403050000020004" pitchFamily="34" charset="0"/>
              </a:defRPr>
            </a:lvl1pPr>
          </a:lstStyle>
          <a:p>
            <a:r>
              <a:rPr lang="nl-NL"/>
              <a:t>Ondertitel
</a:t>
            </a:r>
          </a:p>
        </p:txBody>
      </p:sp>
      <p:sp>
        <p:nvSpPr>
          <p:cNvPr id="7" name="Tijdelijke aanduiding voor tekst 37">
            <a:extLst>
              <a:ext uri="{FF2B5EF4-FFF2-40B4-BE49-F238E27FC236}">
                <a16:creationId xmlns:a16="http://schemas.microsoft.com/office/drawing/2014/main" id="{EBF7A440-E51E-364B-8461-AFF84FDE31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1428" y="1805908"/>
            <a:ext cx="5267325" cy="3256631"/>
          </a:xfrm>
        </p:spPr>
        <p:txBody>
          <a:bodyPr/>
          <a:lstStyle>
            <a:lvl1pPr>
              <a:buClr>
                <a:srgbClr val="20464B"/>
              </a:buClr>
              <a:defRPr>
                <a:solidFill>
                  <a:srgbClr val="20464B"/>
                </a:solidFill>
              </a:defRPr>
            </a:lvl1pPr>
          </a:lstStyle>
          <a:p>
            <a:r>
              <a:rPr lang="nl-NL"/>
              <a:t>Tweede niveau
Derde niveau
Vierde niveau
Vijfde niveau</a:t>
            </a:r>
          </a:p>
        </p:txBody>
      </p:sp>
    </p:spTree>
    <p:extLst>
      <p:ext uri="{BB962C8B-B14F-4D97-AF65-F5344CB8AC3E}">
        <p14:creationId xmlns:p14="http://schemas.microsoft.com/office/powerpoint/2010/main" val="2529902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1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euze_4_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AC4C07AE-7BCE-604C-8166-193A0C55D595}"/>
              </a:ext>
            </a:extLst>
          </p:cNvPr>
          <p:cNvSpPr/>
          <p:nvPr userDrawn="1"/>
        </p:nvSpPr>
        <p:spPr>
          <a:xfrm>
            <a:off x="0" y="3290502"/>
            <a:ext cx="12192000" cy="276997"/>
          </a:xfrm>
          <a:prstGeom prst="rect">
            <a:avLst/>
          </a:prstGeom>
          <a:solidFill>
            <a:srgbClr val="20464B"/>
          </a:solidFill>
          <a:ln w="15875" cap="flat">
            <a:noFill/>
            <a:prstDash val="solid"/>
            <a:round/>
          </a:ln>
          <a:effectLst>
            <a:outerShdw blurRad="508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marL="0" marR="0" indent="0" algn="l" defTabSz="3429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35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Tw Cen MT"/>
              <a:ea typeface="Tw Cen MT"/>
              <a:cs typeface="Tw Cen MT"/>
              <a:sym typeface="Tw Cen MT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80226B-E6E2-D34E-9BAD-AA71C18AF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30" y="412630"/>
            <a:ext cx="10625309" cy="656151"/>
          </a:xfrm>
        </p:spPr>
        <p:txBody>
          <a:bodyPr/>
          <a:lstStyle>
            <a:lvl1pPr>
              <a:defRPr sz="3000" b="1" i="0">
                <a:solidFill>
                  <a:schemeClr val="bg1"/>
                </a:solidFill>
                <a:latin typeface="Fira Sans" panose="020B05030500000200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6" name="Tijdelijke aanduiding voor tekst 25">
            <a:extLst>
              <a:ext uri="{FF2B5EF4-FFF2-40B4-BE49-F238E27FC236}">
                <a16:creationId xmlns:a16="http://schemas.microsoft.com/office/drawing/2014/main" id="{A466071A-6AB0-C44B-BE8F-F4832657C5A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1430" y="1080656"/>
            <a:ext cx="10625311" cy="368135"/>
          </a:xfrm>
        </p:spPr>
        <p:txBody>
          <a:bodyPr/>
          <a:lstStyle>
            <a:lvl1pPr marL="0" indent="0">
              <a:buNone/>
              <a:defRPr sz="1500" b="0" i="0">
                <a:solidFill>
                  <a:srgbClr val="F6AA34"/>
                </a:solidFill>
                <a:latin typeface="Fira Sans Light" panose="020B0403050000020004" pitchFamily="34" charset="0"/>
              </a:defRPr>
            </a:lvl1pPr>
          </a:lstStyle>
          <a:p>
            <a:r>
              <a:rPr lang="nl-NL"/>
              <a:t>Ondertitel
</a:t>
            </a:r>
          </a:p>
        </p:txBody>
      </p:sp>
      <p:sp>
        <p:nvSpPr>
          <p:cNvPr id="5" name="Tijdelijke aanduiding voor tekst 39">
            <a:extLst>
              <a:ext uri="{FF2B5EF4-FFF2-40B4-BE49-F238E27FC236}">
                <a16:creationId xmlns:a16="http://schemas.microsoft.com/office/drawing/2014/main" id="{BF3E94CB-4DDF-B047-B30D-99E2656755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7880" y="1795462"/>
            <a:ext cx="11397611" cy="464991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Tekststijl van het model bewerken
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A6FAF4A-18D4-2649-9714-F1AD3F75E7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6741" y="201638"/>
            <a:ext cx="960623" cy="76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3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51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patroon, Lila, stof, inpakpapier&#10;&#10;Automatisch gegenereerde beschrijving">
            <a:extLst>
              <a:ext uri="{FF2B5EF4-FFF2-40B4-BE49-F238E27FC236}">
                <a16:creationId xmlns:a16="http://schemas.microsoft.com/office/drawing/2014/main" id="{EFBCB99E-239C-9B48-DF3A-103EE72E99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13C922B7-0011-07AF-9011-8FA4D67A4D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68314" y="2706130"/>
            <a:ext cx="4994547" cy="20149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titel te bewerken</a:t>
            </a:r>
          </a:p>
        </p:txBody>
      </p:sp>
      <p:pic>
        <p:nvPicPr>
          <p:cNvPr id="15" name="Afbeelding 14" descr="Afbeelding met tekst, schermopname, visitekaartje, grafische vormgeving&#10;&#10;Automatisch gegenereerde beschrijving">
            <a:extLst>
              <a:ext uri="{FF2B5EF4-FFF2-40B4-BE49-F238E27FC236}">
                <a16:creationId xmlns:a16="http://schemas.microsoft.com/office/drawing/2014/main" id="{256ACA8F-320A-E2ED-2CB6-5B78086A1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244" r="70728" b="55687"/>
          <a:stretch/>
        </p:blipFill>
        <p:spPr>
          <a:xfrm>
            <a:off x="832338" y="0"/>
            <a:ext cx="3009823" cy="2883877"/>
          </a:xfrm>
          <a:prstGeom prst="rect">
            <a:avLst/>
          </a:prstGeom>
        </p:spPr>
      </p:pic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7C11F7B9-9C67-0EC8-7033-1B356A3159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69000" y="4843463"/>
            <a:ext cx="4994275" cy="133508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 b="1" i="0">
                <a:solidFill>
                  <a:schemeClr val="accent3"/>
                </a:solidFill>
                <a:latin typeface="URW DIN Black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Klik om te bewerken</a:t>
            </a:r>
          </a:p>
        </p:txBody>
      </p:sp>
    </p:spTree>
    <p:extLst>
      <p:ext uri="{BB962C8B-B14F-4D97-AF65-F5344CB8AC3E}">
        <p14:creationId xmlns:p14="http://schemas.microsoft.com/office/powerpoint/2010/main" val="2324384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0072C6"/>
              </a:buClr>
              <a:defRPr sz="2400">
                <a:solidFill>
                  <a:srgbClr val="002060"/>
                </a:solidFill>
              </a:defRPr>
            </a:lvl1pPr>
            <a:lvl2pPr>
              <a:buClr>
                <a:srgbClr val="0072C6"/>
              </a:buClr>
              <a:buFont typeface="Arial" pitchFamily="34" charset="0"/>
              <a:buChar char="-"/>
              <a:defRPr sz="2200">
                <a:solidFill>
                  <a:srgbClr val="002060"/>
                </a:solidFill>
              </a:defRPr>
            </a:lvl2pPr>
            <a:lvl3pPr>
              <a:buClr>
                <a:srgbClr val="0072C6"/>
              </a:buClr>
              <a:buFont typeface="Arial" pitchFamily="34" charset="0"/>
              <a:buChar char="•"/>
              <a:defRPr sz="2200">
                <a:solidFill>
                  <a:srgbClr val="002060"/>
                </a:solidFill>
              </a:defRPr>
            </a:lvl3pPr>
            <a:lvl4pPr>
              <a:buClr>
                <a:srgbClr val="0072C6"/>
              </a:buClr>
              <a:buSzPct val="40000"/>
              <a:buFont typeface="Wingdings" pitchFamily="2" charset="2"/>
              <a:buChar char="q"/>
              <a:defRPr>
                <a:solidFill>
                  <a:srgbClr val="002060"/>
                </a:solidFill>
              </a:defRPr>
            </a:lvl4pPr>
            <a:lvl5pPr>
              <a:buClr>
                <a:srgbClr val="0072C6"/>
              </a:buClr>
              <a:buFont typeface="Arial" pitchFamily="34" charset="0"/>
              <a:buChar char="*"/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rgbClr val="DCE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7"/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</a:blip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19200" y="284575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19200" y="1095376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 sz="2400">
                <a:solidFill>
                  <a:srgbClr val="002060"/>
                </a:solidFill>
              </a:defRPr>
            </a:lvl2pPr>
            <a:lvl3pPr>
              <a:defRPr sz="20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8933" y="3009900"/>
            <a:ext cx="4775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72C6"/>
                </a:solidFill>
                <a:latin typeface="+mn-lt"/>
              </a:defRPr>
            </a:lvl1pPr>
          </a:lstStyle>
          <a:p>
            <a:fld id="{5CC0CF1D-04C7-4FA4-9663-EB61CA17BEED}" type="datetimeFigureOut">
              <a:rPr lang="nl-NL" smtClean="0"/>
              <a:t>24-9-2024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72C6"/>
                </a:solidFill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72C6"/>
                </a:solidFill>
                <a:latin typeface="+mn-lt"/>
              </a:defRPr>
            </a:lvl1pPr>
          </a:lstStyle>
          <a:p>
            <a:fld id="{F6618654-552F-47FF-BB51-4FD531E8FBCE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98" r:id="rId14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rgbClr val="0072C6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0072C6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pitchFamily="34" charset="0"/>
        <a:buChar char="-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Arial" charset="0"/>
        <a:buChar char="•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Wingdings" pitchFamily="2" charset="2"/>
        <a:buChar char="§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72C6"/>
        </a:buClr>
        <a:buFont typeface="Symbol" pitchFamily="18" charset="2"/>
        <a:buChar char=""/>
        <a:defRPr lang="nl-NL" sz="3200" kern="1200" dirty="0" smtClean="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EjGN6QTSpk?start=7&amp;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B30F0-3DBB-E4CA-E7E3-007CBF70B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726" y="2421521"/>
            <a:ext cx="4994547" cy="2014957"/>
          </a:xfrm>
        </p:spPr>
        <p:txBody>
          <a:bodyPr/>
          <a:lstStyle/>
          <a:p>
            <a:r>
              <a:rPr lang="nl-NL" dirty="0"/>
              <a:t>Positieve gezondheid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D743FF9-B871-3AF4-B3FC-38AAD444C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9137" y="4682098"/>
            <a:ext cx="4994275" cy="13350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800" i="1" dirty="0"/>
              <a:t>Werken aan Samen Zoetermeer Gezond door een brede kijk op gezondheid </a:t>
            </a:r>
          </a:p>
          <a:p>
            <a:endParaRPr lang="nl-NL" dirty="0"/>
          </a:p>
        </p:txBody>
      </p:sp>
      <p:pic>
        <p:nvPicPr>
          <p:cNvPr id="5" name="Afbeelding 4" descr="Afbeelding met Lettertype, Graphics, tekst, symbool&#10;&#10;Automatisch gegenereerde beschrijving">
            <a:extLst>
              <a:ext uri="{FF2B5EF4-FFF2-40B4-BE49-F238E27FC236}">
                <a16:creationId xmlns:a16="http://schemas.microsoft.com/office/drawing/2014/main" id="{7A6E5FF9-5929-F2F0-4636-A10C22368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65" y="421060"/>
            <a:ext cx="4255491" cy="1418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9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2A1F2-04A3-59FC-56FF-933E05F19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569" y="540961"/>
            <a:ext cx="10363200" cy="1362075"/>
          </a:xfrm>
        </p:spPr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6F38955-A99B-1BEF-AE16-364BBB932EF1}"/>
              </a:ext>
            </a:extLst>
          </p:cNvPr>
          <p:cNvSpPr txBox="1"/>
          <p:nvPr/>
        </p:nvSpPr>
        <p:spPr>
          <a:xfrm>
            <a:off x="1037108" y="2339359"/>
            <a:ext cx="6634620" cy="2696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Introductie Positieve gezondheid</a:t>
            </a:r>
            <a:b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Hoe ga je het gesprek aan?</a:t>
            </a:r>
            <a:b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 is positieve gezondheid voor jou? </a:t>
            </a: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Uitwisseling van ervaringen</a:t>
            </a:r>
            <a:b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nl-NL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5000"/>
              </a:lnSpc>
              <a:buFont typeface="+mj-lt"/>
              <a:buAutoNum type="arabicPeriod"/>
            </a:pP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Betrekken van inwoners en versterken van de sociale basis</a:t>
            </a:r>
          </a:p>
          <a:p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4273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Mijn Positieve Gezondheid - hoe werkt het?">
            <a:hlinkClick r:id="" action="ppaction://media"/>
            <a:extLst>
              <a:ext uri="{FF2B5EF4-FFF2-40B4-BE49-F238E27FC236}">
                <a16:creationId xmlns:a16="http://schemas.microsoft.com/office/drawing/2014/main" id="{4F02D209-937C-1F48-F47E-588BD3B5623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00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83DA96-B33F-D21C-AE0B-B9BCD99A8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Positieve gezondheid: wat is het?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DC554-438B-473B-83F8-BAAC2F176B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Gezondheid is meer dan de afwezigheid van ziekte </a:t>
            </a:r>
            <a:br>
              <a:rPr lang="nl-NL" dirty="0"/>
            </a:br>
            <a:endParaRPr lang="nl-NL" dirty="0"/>
          </a:p>
          <a:p>
            <a:r>
              <a:rPr lang="nl-NL" dirty="0"/>
              <a:t>Brede benadering zorgt dat mensen om kunnen gaan met fysieke, emotionele en sociale uitdagingen in hun leven en zelf zoveel mogelijk regie kunnen nemen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Zes dimensies: 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90635C3-FF77-9F94-BF04-CC0DF2C715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42" y="73036"/>
            <a:ext cx="11504316" cy="678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1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66A68A-A697-3FC9-EFB0-839AAA0E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935"/>
            <a:ext cx="10972800" cy="865231"/>
          </a:xfrm>
        </p:spPr>
        <p:txBody>
          <a:bodyPr/>
          <a:lstStyle/>
          <a:p>
            <a:r>
              <a:rPr lang="nl-NL" dirty="0"/>
              <a:t>Hoe ga je het gesprek aan?</a:t>
            </a:r>
          </a:p>
        </p:txBody>
      </p:sp>
      <p:pic>
        <p:nvPicPr>
          <p:cNvPr id="2050" name="Afbeelding 2">
            <a:extLst>
              <a:ext uri="{FF2B5EF4-FFF2-40B4-BE49-F238E27FC236}">
                <a16:creationId xmlns:a16="http://schemas.microsoft.com/office/drawing/2014/main" id="{3D127941-7D5B-498C-15C8-A9B1D75D3E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64296"/>
            <a:ext cx="10615806" cy="6613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476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8441A12-737A-9A80-BFB5-F96B7A4EB9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1288342"/>
            <a:ext cx="5486400" cy="5082980"/>
          </a:xfrm>
          <a:prstGeom prst="rect">
            <a:avLst/>
          </a:prstGeom>
        </p:spPr>
      </p:pic>
      <p:sp>
        <p:nvSpPr>
          <p:cNvPr id="9" name="Wolk 8">
            <a:extLst>
              <a:ext uri="{FF2B5EF4-FFF2-40B4-BE49-F238E27FC236}">
                <a16:creationId xmlns:a16="http://schemas.microsoft.com/office/drawing/2014/main" id="{7AFE9884-EA6A-DD21-9299-C1E1797E91CB}"/>
              </a:ext>
            </a:extLst>
          </p:cNvPr>
          <p:cNvSpPr/>
          <p:nvPr/>
        </p:nvSpPr>
        <p:spPr>
          <a:xfrm>
            <a:off x="5913120" y="3112294"/>
            <a:ext cx="6045200" cy="347106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66A68A-A697-3FC9-EFB0-839AAA0EB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13704"/>
          </a:xfrm>
        </p:spPr>
        <p:txBody>
          <a:bodyPr/>
          <a:lstStyle/>
          <a:p>
            <a:r>
              <a:rPr lang="nl-NL" dirty="0"/>
              <a:t>Met elkaar in gesprek</a:t>
            </a:r>
          </a:p>
        </p:txBody>
      </p:sp>
      <p:sp>
        <p:nvSpPr>
          <p:cNvPr id="8" name="Wolk 7">
            <a:extLst>
              <a:ext uri="{FF2B5EF4-FFF2-40B4-BE49-F238E27FC236}">
                <a16:creationId xmlns:a16="http://schemas.microsoft.com/office/drawing/2014/main" id="{302C9AD4-1C8E-9B99-049B-4E4C52FBB457}"/>
              </a:ext>
            </a:extLst>
          </p:cNvPr>
          <p:cNvSpPr/>
          <p:nvPr/>
        </p:nvSpPr>
        <p:spPr>
          <a:xfrm>
            <a:off x="6949440" y="772160"/>
            <a:ext cx="4358640" cy="2340134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A2E5AFE-DF69-D36C-4FF4-5B7385F2797F}"/>
              </a:ext>
            </a:extLst>
          </p:cNvPr>
          <p:cNvSpPr txBox="1"/>
          <p:nvPr/>
        </p:nvSpPr>
        <p:spPr>
          <a:xfrm>
            <a:off x="7487803" y="1121568"/>
            <a:ext cx="378982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latin typeface="Cavolini" panose="020B0502040204020203" pitchFamily="66" charset="0"/>
                <a:cs typeface="Cavolini" panose="020B0502040204020203" pitchFamily="66" charset="0"/>
              </a:rPr>
              <a:t>Basisvragen</a:t>
            </a:r>
          </a:p>
          <a:p>
            <a:endParaRPr lang="nl-NL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Cavolini" panose="020B0502040204020203" pitchFamily="66" charset="0"/>
                <a:cs typeface="Cavolini" panose="020B0502040204020203" pitchFamily="66" charset="0"/>
              </a:rPr>
              <a:t>Wat vind je van het spinnenweb?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Cavolini" panose="020B0502040204020203" pitchFamily="66" charset="0"/>
                <a:cs typeface="Cavolini" panose="020B0502040204020203" pitchFamily="66" charset="0"/>
              </a:rPr>
              <a:t>Hoe was het om in te vullen?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Cavolini" panose="020B0502040204020203" pitchFamily="66" charset="0"/>
                <a:cs typeface="Cavolini" panose="020B0502040204020203" pitchFamily="66" charset="0"/>
              </a:rPr>
              <a:t>Welke inzichten geeft het?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5C7FB0-600C-F52B-7D7B-2B631EC0BD7F}"/>
              </a:ext>
            </a:extLst>
          </p:cNvPr>
          <p:cNvSpPr txBox="1"/>
          <p:nvPr/>
        </p:nvSpPr>
        <p:spPr>
          <a:xfrm>
            <a:off x="7033260" y="3500517"/>
            <a:ext cx="4191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latin typeface="Cavolini" panose="020B0502040204020203" pitchFamily="66" charset="0"/>
                <a:cs typeface="Cavolini" panose="020B0502040204020203" pitchFamily="66" charset="0"/>
              </a:rPr>
              <a:t>Verdiepende vragen</a:t>
            </a:r>
          </a:p>
          <a:p>
            <a:endParaRPr lang="nl-NL" dirty="0">
              <a:latin typeface="Cavolini" panose="020B0502040204020203" pitchFamily="66" charset="0"/>
              <a:cs typeface="Cavolini" panose="020B0502040204020203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Cavolini" panose="020B0502040204020203" pitchFamily="66" charset="0"/>
                <a:cs typeface="Cavolini" panose="020B0502040204020203" pitchFamily="66" charset="0"/>
              </a:rPr>
              <a:t>Hoe kan positieve gezondheid helpen in je werk?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Cavolini" panose="020B0502040204020203" pitchFamily="66" charset="0"/>
                <a:cs typeface="Cavolini" panose="020B0502040204020203" pitchFamily="66" charset="0"/>
              </a:rPr>
              <a:t>Wat heb je nodig om met positieve gezondheid te werken?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400" dirty="0">
                <a:latin typeface="Cavolini" panose="020B0502040204020203" pitchFamily="66" charset="0"/>
                <a:cs typeface="Cavolini" panose="020B0502040204020203" pitchFamily="66" charset="0"/>
              </a:rPr>
              <a:t>Heb je behoefte aan meer verdieping / training om met positieve gezondheid te werken?</a:t>
            </a:r>
          </a:p>
        </p:txBody>
      </p:sp>
    </p:spTree>
    <p:extLst>
      <p:ext uri="{BB962C8B-B14F-4D97-AF65-F5344CB8AC3E}">
        <p14:creationId xmlns:p14="http://schemas.microsoft.com/office/powerpoint/2010/main" val="1860430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2F5CE3-016C-123B-C116-2E494992A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positieve gezondheid voor jou?</a:t>
            </a:r>
          </a:p>
        </p:txBody>
      </p:sp>
      <p:pic>
        <p:nvPicPr>
          <p:cNvPr id="2050" name="Picture 2" descr="‪Bolletje wol Bolletje wol is een... - Inspiratie voor je les | فيسبوك‬‏">
            <a:extLst>
              <a:ext uri="{FF2B5EF4-FFF2-40B4-BE49-F238E27FC236}">
                <a16:creationId xmlns:a16="http://schemas.microsoft.com/office/drawing/2014/main" id="{6A4E68B0-C250-D4FA-2776-7785AE13CD0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1828741"/>
            <a:ext cx="4173008" cy="426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E2AC03A-F805-FA3C-F4F0-77C72ECF18E6}"/>
              </a:ext>
            </a:extLst>
          </p:cNvPr>
          <p:cNvSpPr txBox="1"/>
          <p:nvPr/>
        </p:nvSpPr>
        <p:spPr>
          <a:xfrm>
            <a:off x="7550727" y="2078182"/>
            <a:ext cx="39208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Welke ervaringen met positieve gezondheid heb jij?</a:t>
            </a:r>
          </a:p>
          <a:p>
            <a:endParaRPr lang="nl-NL" sz="2400" dirty="0"/>
          </a:p>
          <a:p>
            <a:r>
              <a:rPr lang="nl-NL" sz="2400" dirty="0"/>
              <a:t>Of</a:t>
            </a:r>
          </a:p>
          <a:p>
            <a:endParaRPr lang="nl-NL" sz="2400" dirty="0"/>
          </a:p>
          <a:p>
            <a:r>
              <a:rPr lang="nl-NL" sz="2400" dirty="0"/>
              <a:t>Waar zou positieve gezondheid jou kunnen helpen in je werk?</a:t>
            </a:r>
          </a:p>
        </p:txBody>
      </p:sp>
    </p:spTree>
    <p:extLst>
      <p:ext uri="{BB962C8B-B14F-4D97-AF65-F5344CB8AC3E}">
        <p14:creationId xmlns:p14="http://schemas.microsoft.com/office/powerpoint/2010/main" val="2784649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CBECCE3-A7BF-956D-B74C-36DA96ADB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04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04C9D1-F1AC-7AC1-E44A-940CA719B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Hoe kunnen we inwoners ondersteunen naar een sterke sociale basis?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EC1763A-59E0-4EEF-86C1-3F41B547326F}"/>
              </a:ext>
            </a:extLst>
          </p:cNvPr>
          <p:cNvSpPr txBox="1"/>
          <p:nvPr/>
        </p:nvSpPr>
        <p:spPr>
          <a:xfrm>
            <a:off x="6590191" y="1674674"/>
            <a:ext cx="419608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Ga naar menti.com en gebruik de volgende code:</a:t>
            </a:r>
            <a:endParaRPr lang="nl-NL" sz="2400" b="1" i="0" dirty="0">
              <a:effectLst/>
              <a:highlight>
                <a:srgbClr val="FFFFFF"/>
              </a:highlight>
              <a:latin typeface="MentiText"/>
            </a:endParaRPr>
          </a:p>
          <a:p>
            <a:endParaRPr lang="nl-NL" sz="2400" b="1" dirty="0">
              <a:highlight>
                <a:srgbClr val="FFFFFF"/>
              </a:highlight>
              <a:latin typeface="MentiText"/>
            </a:endParaRPr>
          </a:p>
          <a:p>
            <a:r>
              <a:rPr lang="nl-NL" sz="2400" i="0" dirty="0">
                <a:effectLst/>
                <a:highlight>
                  <a:srgbClr val="FFFFFF"/>
                </a:highlight>
                <a:latin typeface="MentiText"/>
              </a:rPr>
              <a:t>Of scan de volgende QR code</a:t>
            </a:r>
          </a:p>
          <a:p>
            <a:endParaRPr lang="nl-NL" sz="2400" b="1" dirty="0">
              <a:highlight>
                <a:srgbClr val="FFFFFF"/>
              </a:highlight>
              <a:latin typeface="MentiText"/>
            </a:endParaRPr>
          </a:p>
          <a:p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A038C91-0E40-4BC1-9522-A80445F1A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233988" cy="4525963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Positieve gezondheid en sterke sociale basis gaan hand in hand. Hoe kunnen we inwoners helpen meer regie te nemen voor zichzelf en voor elkaar?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BAF320DA-1D98-69A4-9C03-A45A86060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4559" y="3628040"/>
            <a:ext cx="2994502" cy="295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196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NTIMETER_SERIES_ID_KEY" val="al4hq6i9zzkfye8ovf8en8yt5vdoojvo"/>
</p:tagLst>
</file>

<file path=ppt/theme/theme1.xml><?xml version="1.0" encoding="utf-8"?>
<a:theme xmlns:a="http://schemas.openxmlformats.org/drawingml/2006/main" name="zoetermeer">
  <a:themeElements>
    <a:clrScheme name="Aangepas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CBF0"/>
      </a:accent1>
      <a:accent2>
        <a:srgbClr val="FFF874"/>
      </a:accent2>
      <a:accent3>
        <a:srgbClr val="0072C6"/>
      </a:accent3>
      <a:accent4>
        <a:srgbClr val="FFD100"/>
      </a:accent4>
      <a:accent5>
        <a:srgbClr val="005499"/>
      </a:accent5>
      <a:accent6>
        <a:srgbClr val="FFAA14"/>
      </a:accent6>
      <a:hlink>
        <a:srgbClr val="0000FF"/>
      </a:hlink>
      <a:folHlink>
        <a:srgbClr val="800080"/>
      </a:folHlink>
    </a:clrScheme>
    <a:fontScheme name="Zoetermeer K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_x002d_id xmlns="5F0DAB4A-1BD7-486C-866C-E6CD8F3FCAE9">ZG51</Project_x002d_id>
    <Documentstatus xmlns="62fafca7-d38e-4241-a6dc-23495228bf38">Werkdocument</Documentstatus>
    <Geadresseerde xmlns="62fafca7-d38e-4241-a6dc-23495228bf38" xsi:nil="true"/>
    <KpiDescription xmlns="http://schemas.microsoft.com/sharepoint/v3" xsi:nil="true"/>
    <TaxCatchAll xmlns="62fafca7-d38e-4241-a6dc-23495228bf38" xsi:nil="true"/>
    <Documenttype xmlns="62fafca7-d38e-4241-a6dc-23495228bf38">Intern</Documenttype>
    <Projectcode xmlns="62fafca7-d38e-4241-a6dc-23495228bf38" xsi:nil="true"/>
    <ld20b099f30b4c5b8e6c5a5b1c1c533b xmlns="62fafca7-d38e-4241-a6dc-23495228bf38">
      <Terms xmlns="http://schemas.microsoft.com/office/infopath/2007/PartnerControls"/>
    </ld20b099f30b4c5b8e6c5a5b1c1c533b>
    <_dlc_DocId xmlns="c2cae84a-189c-48be-9a73-9a3c594db2ea">AEFP-88365730-21</_dlc_DocId>
    <_dlc_DocIdUrl xmlns="c2cae84a-189c-48be-9a73-9a3c594db2ea">
      <Url>https://aefonline.sharepoint.com/sites/project/ZG51/_layouts/15/DocIdRedir.aspx?ID=AEFP-88365730-21</Url>
      <Description>AEFP-88365730-21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Leeg document" ma:contentTypeID="0x010100B2ED134312EB6F4CBC90B9F573EDA92F004581FA93B4850E46BE541EC63FA821F9" ma:contentTypeVersion="2" ma:contentTypeDescription="Een nieuw document maken." ma:contentTypeScope="" ma:versionID="9190aba76b9e205fb03d966ca80e1f70">
  <xsd:schema xmlns:xsd="http://www.w3.org/2001/XMLSchema" xmlns:xs="http://www.w3.org/2001/XMLSchema" xmlns:p="http://schemas.microsoft.com/office/2006/metadata/properties" xmlns:ns1="http://schemas.microsoft.com/sharepoint/v3" xmlns:ns2="62fafca7-d38e-4241-a6dc-23495228bf38" xmlns:ns3="c2cae84a-189c-48be-9a73-9a3c594db2ea" xmlns:ns4="5F0DAB4A-1BD7-486C-866C-E6CD8F3FCAE9" xmlns:ns5="5f0dab4a-1bd7-486c-866c-e6cd8f3fcae9" targetNamespace="http://schemas.microsoft.com/office/2006/metadata/properties" ma:root="true" ma:fieldsID="f1bab2a69a9d82f5ecc59390466631a9" ns1:_="" ns2:_="" ns3:_="" ns4:_="" ns5:_="">
    <xsd:import namespace="http://schemas.microsoft.com/sharepoint/v3"/>
    <xsd:import namespace="62fafca7-d38e-4241-a6dc-23495228bf38"/>
    <xsd:import namespace="c2cae84a-189c-48be-9a73-9a3c594db2ea"/>
    <xsd:import namespace="5F0DAB4A-1BD7-486C-866C-E6CD8F3FCAE9"/>
    <xsd:import namespace="5f0dab4a-1bd7-486c-866c-e6cd8f3fcae9"/>
    <xsd:element name="properties">
      <xsd:complexType>
        <xsd:sequence>
          <xsd:element name="documentManagement">
            <xsd:complexType>
              <xsd:all>
                <xsd:element ref="ns2:Geadresseerde" minOccurs="0"/>
                <xsd:element ref="ns2:Documentstatus" minOccurs="0"/>
                <xsd:element ref="ns2:Projectcode" minOccurs="0"/>
                <xsd:element ref="ns2:ld20b099f30b4c5b8e6c5a5b1c1c533b" minOccurs="0"/>
                <xsd:element ref="ns2:TaxCatchAll" minOccurs="0"/>
                <xsd:element ref="ns2:TaxCatchAllLabel" minOccurs="0"/>
                <xsd:element ref="ns1:KpiDescription" minOccurs="0"/>
                <xsd:element ref="ns3:_dlc_DocId" minOccurs="0"/>
                <xsd:element ref="ns3:_dlc_DocIdUrl" minOccurs="0"/>
                <xsd:element ref="ns3:_dlc_DocIdPersistId" minOccurs="0"/>
                <xsd:element ref="ns4:Project_x002d_id"/>
                <xsd:element ref="ns2:Documenttype" minOccurs="0"/>
                <xsd:element ref="ns5:MediaServiceMetadata" minOccurs="0"/>
                <xsd:element ref="ns5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KpiDescription" ma:index="15" nillable="true" ma:displayName="Beschrijving" ma:description="De beschrijving geeft uitleg bij de doelstelling." ma:internalName="KpiDescription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afca7-d38e-4241-a6dc-23495228bf38" elementFormDefault="qualified">
    <xsd:import namespace="http://schemas.microsoft.com/office/2006/documentManagement/types"/>
    <xsd:import namespace="http://schemas.microsoft.com/office/infopath/2007/PartnerControls"/>
    <xsd:element name="Geadresseerde" ma:index="8" nillable="true" ma:displayName="Geadresseerde" ma:internalName="Geadresseerde">
      <xsd:simpleType>
        <xsd:restriction base="dms:Text">
          <xsd:maxLength value="255"/>
        </xsd:restriction>
      </xsd:simpleType>
    </xsd:element>
    <xsd:element name="Documentstatus" ma:index="9" nillable="true" ma:displayName="Documentstatus" ma:default="Werkdocument" ma:format="Dropdown" ma:internalName="Documentstatus">
      <xsd:simpleType>
        <xsd:restriction base="dms:Choice">
          <xsd:enumeration value="Werkdocument"/>
          <xsd:enumeration value="Concept"/>
          <xsd:enumeration value="Definitief"/>
          <xsd:enumeration value="Vastgesteld"/>
        </xsd:restriction>
      </xsd:simpleType>
    </xsd:element>
    <xsd:element name="Projectcode" ma:index="10" nillable="true" ma:displayName="Projectcode" ma:description="Format: Opdrachtgever en plaats, volgnummer; XX000" ma:internalName="Projectcode">
      <xsd:simpleType>
        <xsd:restriction base="dms:Text">
          <xsd:maxLength value="255"/>
        </xsd:restriction>
      </xsd:simpleType>
    </xsd:element>
    <xsd:element name="ld20b099f30b4c5b8e6c5a5b1c1c533b" ma:index="11" nillable="true" ma:taxonomy="true" ma:internalName="ld20b099f30b4c5b8e6c5a5b1c1c533b" ma:taxonomyFieldName="Labels0" ma:displayName="Labels" ma:default="" ma:fieldId="{5d20b099-f30b-4c5b-8e6c-5a5b1c1c533b}" ma:sspId="5c73604b-70d5-4c37-a314-2021e16affc5" ma:termSetId="4d063b45-1bce-4cbc-92b7-e565a85002b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2" nillable="true" ma:displayName="Taxonomy Catch All Column" ma:hidden="true" ma:list="{56578158-951b-41d4-b667-11c58d2a2a87}" ma:internalName="TaxCatchAll" ma:showField="CatchAllData" ma:web="c2cae84a-189c-48be-9a73-9a3c594db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3" nillable="true" ma:displayName="Taxonomy Catch All Column1" ma:hidden="true" ma:list="{56578158-951b-41d4-b667-11c58d2a2a87}" ma:internalName="TaxCatchAllLabel" ma:readOnly="true" ma:showField="CatchAllDataLabel" ma:web="c2cae84a-189c-48be-9a73-9a3c594db2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type" ma:index="20" nillable="true" ma:displayName="Documenttype" ma:default="Intern" ma:format="Dropdown" ma:internalName="Documenttype" ma:readOnly="false">
      <xsd:simpleType>
        <xsd:restriction base="dms:Choice">
          <xsd:enumeration value="Intern"/>
          <xsd:enumeration value="Extern"/>
          <xsd:enumeration value="Uitgaand"/>
          <xsd:enumeration value="Offerte"/>
          <xsd:enumeration value="Rapport"/>
          <xsd:enumeration value="Referentie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cae84a-189c-48be-9a73-9a3c594db2ea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7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DAB4A-1BD7-486C-866C-E6CD8F3FCAE9" elementFormDefault="qualified">
    <xsd:import namespace="http://schemas.microsoft.com/office/2006/documentManagement/types"/>
    <xsd:import namespace="http://schemas.microsoft.com/office/infopath/2007/PartnerControls"/>
    <xsd:element name="Project_x002d_id" ma:index="19" ma:displayName="Project-id" ma:default="ZG51" ma:internalName="Project_x002d_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0dab4a-1bd7-486c-866c-e6cd8f3fca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?mso-contentType ?>
<SharedContentType xmlns="Microsoft.SharePoint.Taxonomy.ContentTypeSync" SourceId="5c73604b-70d5-4c37-a314-2021e16affc5" ContentTypeId="0x010100B2ED134312EB6F4CBC90B9F573EDA92F" PreviousValue="false" LastSyncTimeStamp="2017-12-29T08:59:44.207Z"/>
</file>

<file path=customXml/itemProps1.xml><?xml version="1.0" encoding="utf-8"?>
<ds:datastoreItem xmlns:ds="http://schemas.openxmlformats.org/officeDocument/2006/customXml" ds:itemID="{7602B202-91FE-4212-A38F-3BDBDAA6843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5DB74B2-1562-4072-90A3-D03839359115}">
  <ds:schemaRefs>
    <ds:schemaRef ds:uri="5F0DAB4A-1BD7-486C-866C-E6CD8F3FCAE9"/>
    <ds:schemaRef ds:uri="62fafca7-d38e-4241-a6dc-23495228bf38"/>
    <ds:schemaRef ds:uri="89f9f7cb-3b92-4ef5-92d1-080764b4549a"/>
    <ds:schemaRef ds:uri="c2cae84a-189c-48be-9a73-9a3c594db2ea"/>
    <ds:schemaRef ds:uri="fbc074e5-5968-445e-866e-e69c5e8f52d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DEF421-F6C5-4ED3-9068-27D9F10D5BA7}">
  <ds:schemaRefs>
    <ds:schemaRef ds:uri="5F0DAB4A-1BD7-486C-866C-E6CD8F3FCAE9"/>
    <ds:schemaRef ds:uri="5f0dab4a-1bd7-486c-866c-e6cd8f3fcae9"/>
    <ds:schemaRef ds:uri="62fafca7-d38e-4241-a6dc-23495228bf38"/>
    <ds:schemaRef ds:uri="c2cae84a-189c-48be-9a73-9a3c594db2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000C4101-A038-4163-A859-4B61F6FFB840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5019293F-8996-4407-AD73-CBD0B033F871}">
  <ds:schemaRefs>
    <ds:schemaRef ds:uri="Microsoft.SharePoint.Taxonomy.ContentTypeSyn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$Zoetermeer</Template>
  <TotalTime>9806</TotalTime>
  <Words>445</Words>
  <Application>Microsoft Office PowerPoint</Application>
  <PresentationFormat>Breedbeeld</PresentationFormat>
  <Paragraphs>56</Paragraphs>
  <Slides>9</Slides>
  <Notes>7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11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21" baseType="lpstr">
      <vt:lpstr>Aptos</vt:lpstr>
      <vt:lpstr>Arial</vt:lpstr>
      <vt:lpstr>Calibri</vt:lpstr>
      <vt:lpstr>Cavolini</vt:lpstr>
      <vt:lpstr>Fira Sans</vt:lpstr>
      <vt:lpstr>Fira Sans Light</vt:lpstr>
      <vt:lpstr>MentiText</vt:lpstr>
      <vt:lpstr>Symbol</vt:lpstr>
      <vt:lpstr>Tw Cen MT</vt:lpstr>
      <vt:lpstr>URW DIN Black</vt:lpstr>
      <vt:lpstr>Wingdings</vt:lpstr>
      <vt:lpstr>zoetermeer</vt:lpstr>
      <vt:lpstr>Positieve gezondheid</vt:lpstr>
      <vt:lpstr>Programma</vt:lpstr>
      <vt:lpstr>PowerPoint-presentatie</vt:lpstr>
      <vt:lpstr>Positieve gezondheid: wat is het?</vt:lpstr>
      <vt:lpstr>Hoe ga je het gesprek aan?</vt:lpstr>
      <vt:lpstr>Met elkaar in gesprek</vt:lpstr>
      <vt:lpstr>Wat is positieve gezondheid voor jou?</vt:lpstr>
      <vt:lpstr>PowerPoint-presentatie</vt:lpstr>
      <vt:lpstr>Hoe kunnen we inwoners ondersteunen naar een sterke sociale basis?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Reeuwijk - Werkhorst J. van (Janneke)</dc:creator>
  <cp:lastModifiedBy>Eerden - Vollebregt D.M. van der (Daniëlle)</cp:lastModifiedBy>
  <cp:revision>45</cp:revision>
  <cp:lastPrinted>2022-12-19T18:08:43Z</cp:lastPrinted>
  <dcterms:created xsi:type="dcterms:W3CDTF">2021-02-16T15:57:06Z</dcterms:created>
  <dcterms:modified xsi:type="dcterms:W3CDTF">2024-09-24T06:17:50Z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0x010100B2ED134312EB6F4CBC90B9F573EDA92F004581FA93B4850E46BE541EC63FA821F9</vt:lpwstr>
  </property>
  <property fmtid="{D5CDD505-2E9C-101B-9397-08002B2CF9AE}" pid="3" name="_dlc_DocIdItemGuid">
    <vt:lpwstr>4303340c-040d-4af3-a0ae-57b6ce0146d1</vt:lpwstr>
  </property>
  <property fmtid="{D5CDD505-2E9C-101B-9397-08002B2CF9AE}" pid="4" name="Labels0">
    <vt:lpwstr/>
  </property>
</Properties>
</file>